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5143500" type="screen16x9"/>
  <p:notesSz cx="6797675" cy="9928225"/>
  <p:defaultTextStyle>
    <a:defPPr>
      <a:defRPr lang="ru-RU"/>
    </a:defPPr>
    <a:lvl1pPr marL="0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8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6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44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92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40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88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36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84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45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642" y="-87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B7DE05-B7AA-43FC-8ED4-BEB7BEF34439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8467D-FEBB-4431-8C95-07AFC0F95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495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8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6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44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92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40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88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36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84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98467D-FEBB-4431-8C95-07AFC0F951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577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4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8" indent="0">
              <a:buNone/>
              <a:defRPr sz="2000" b="1"/>
            </a:lvl2pPr>
            <a:lvl3pPr marL="914296" indent="0">
              <a:buNone/>
              <a:defRPr sz="1800" b="1"/>
            </a:lvl3pPr>
            <a:lvl4pPr marL="1371444" indent="0">
              <a:buNone/>
              <a:defRPr sz="1600" b="1"/>
            </a:lvl4pPr>
            <a:lvl5pPr marL="1828592" indent="0">
              <a:buNone/>
              <a:defRPr sz="1600" b="1"/>
            </a:lvl5pPr>
            <a:lvl6pPr marL="2285740" indent="0">
              <a:buNone/>
              <a:defRPr sz="1600" b="1"/>
            </a:lvl6pPr>
            <a:lvl7pPr marL="2742888" indent="0">
              <a:buNone/>
              <a:defRPr sz="1600" b="1"/>
            </a:lvl7pPr>
            <a:lvl8pPr marL="3200036" indent="0">
              <a:buNone/>
              <a:defRPr sz="1600" b="1"/>
            </a:lvl8pPr>
            <a:lvl9pPr marL="3657184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8" indent="0">
              <a:buNone/>
              <a:defRPr sz="2000" b="1"/>
            </a:lvl2pPr>
            <a:lvl3pPr marL="914296" indent="0">
              <a:buNone/>
              <a:defRPr sz="1800" b="1"/>
            </a:lvl3pPr>
            <a:lvl4pPr marL="1371444" indent="0">
              <a:buNone/>
              <a:defRPr sz="1600" b="1"/>
            </a:lvl4pPr>
            <a:lvl5pPr marL="1828592" indent="0">
              <a:buNone/>
              <a:defRPr sz="1600" b="1"/>
            </a:lvl5pPr>
            <a:lvl6pPr marL="2285740" indent="0">
              <a:buNone/>
              <a:defRPr sz="1600" b="1"/>
            </a:lvl6pPr>
            <a:lvl7pPr marL="2742888" indent="0">
              <a:buNone/>
              <a:defRPr sz="1600" b="1"/>
            </a:lvl7pPr>
            <a:lvl8pPr marL="3200036" indent="0">
              <a:buNone/>
              <a:defRPr sz="1600" b="1"/>
            </a:lvl8pPr>
            <a:lvl9pPr marL="3657184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48" indent="0">
              <a:buNone/>
              <a:defRPr sz="1200"/>
            </a:lvl2pPr>
            <a:lvl3pPr marL="914296" indent="0">
              <a:buNone/>
              <a:defRPr sz="1000"/>
            </a:lvl3pPr>
            <a:lvl4pPr marL="1371444" indent="0">
              <a:buNone/>
              <a:defRPr sz="900"/>
            </a:lvl4pPr>
            <a:lvl5pPr marL="1828592" indent="0">
              <a:buNone/>
              <a:defRPr sz="900"/>
            </a:lvl5pPr>
            <a:lvl6pPr marL="2285740" indent="0">
              <a:buNone/>
              <a:defRPr sz="900"/>
            </a:lvl6pPr>
            <a:lvl7pPr marL="2742888" indent="0">
              <a:buNone/>
              <a:defRPr sz="900"/>
            </a:lvl7pPr>
            <a:lvl8pPr marL="3200036" indent="0">
              <a:buNone/>
              <a:defRPr sz="900"/>
            </a:lvl8pPr>
            <a:lvl9pPr marL="3657184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48" indent="0">
              <a:buNone/>
              <a:defRPr sz="2800"/>
            </a:lvl2pPr>
            <a:lvl3pPr marL="914296" indent="0">
              <a:buNone/>
              <a:defRPr sz="2400"/>
            </a:lvl3pPr>
            <a:lvl4pPr marL="1371444" indent="0">
              <a:buNone/>
              <a:defRPr sz="2000"/>
            </a:lvl4pPr>
            <a:lvl5pPr marL="1828592" indent="0">
              <a:buNone/>
              <a:defRPr sz="2000"/>
            </a:lvl5pPr>
            <a:lvl6pPr marL="2285740" indent="0">
              <a:buNone/>
              <a:defRPr sz="2000"/>
            </a:lvl6pPr>
            <a:lvl7pPr marL="2742888" indent="0">
              <a:buNone/>
              <a:defRPr sz="2000"/>
            </a:lvl7pPr>
            <a:lvl8pPr marL="3200036" indent="0">
              <a:buNone/>
              <a:defRPr sz="2000"/>
            </a:lvl8pPr>
            <a:lvl9pPr marL="3657184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48" indent="0">
              <a:buNone/>
              <a:defRPr sz="1200"/>
            </a:lvl2pPr>
            <a:lvl3pPr marL="914296" indent="0">
              <a:buNone/>
              <a:defRPr sz="1000"/>
            </a:lvl3pPr>
            <a:lvl4pPr marL="1371444" indent="0">
              <a:buNone/>
              <a:defRPr sz="900"/>
            </a:lvl4pPr>
            <a:lvl5pPr marL="1828592" indent="0">
              <a:buNone/>
              <a:defRPr sz="900"/>
            </a:lvl5pPr>
            <a:lvl6pPr marL="2285740" indent="0">
              <a:buNone/>
              <a:defRPr sz="900"/>
            </a:lvl6pPr>
            <a:lvl7pPr marL="2742888" indent="0">
              <a:buNone/>
              <a:defRPr sz="900"/>
            </a:lvl7pPr>
            <a:lvl8pPr marL="3200036" indent="0">
              <a:buNone/>
              <a:defRPr sz="900"/>
            </a:lvl8pPr>
            <a:lvl9pPr marL="3657184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30" tIns="45715" rIns="91430" bIns="45715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296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1" indent="-342861" algn="l" defTabSz="91429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5" indent="-285717" algn="l" defTabSz="914296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70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8" indent="-228574" algn="l" defTabSz="914296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66" indent="-228574" algn="l" defTabSz="914296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14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62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10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58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8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6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4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92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40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88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36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84" algn="l" defTabSz="9142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ebsbor.gks.ru/online/" TargetMode="External"/><Relationship Id="rId13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hyperlink" Target="https://mosstat.gks.ru/folder/67056" TargetMode="External"/><Relationship Id="rId12" Type="http://schemas.openxmlformats.org/officeDocument/2006/relationships/hyperlink" Target="https://www.gosuslugi.ru/10065/1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hyperlink" Target="https://www.gosuslugi.ru/10065/2" TargetMode="External"/><Relationship Id="rId5" Type="http://schemas.openxmlformats.org/officeDocument/2006/relationships/image" Target="../media/image3.png"/><Relationship Id="rId10" Type="http://schemas.openxmlformats.org/officeDocument/2006/relationships/hyperlink" Target="https://mosstat.gks.ru/folder/100349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s://mosstat.gks.ru/folder/70213" TargetMode="External"/><Relationship Id="rId1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258037" y="1328716"/>
            <a:ext cx="8605876" cy="21219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TextBox 89"/>
          <p:cNvSpPr txBox="1"/>
          <p:nvPr/>
        </p:nvSpPr>
        <p:spPr>
          <a:xfrm>
            <a:off x="258037" y="-31953"/>
            <a:ext cx="8851329" cy="584765"/>
          </a:xfrm>
          <a:prstGeom prst="rect">
            <a:avLst/>
          </a:prstGeom>
          <a:noFill/>
          <a:effectLst/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tx2"/>
                </a:solidFill>
                <a:latin typeface="+mj-lt"/>
              </a:rPr>
              <a:t>Экономическая перепись малого бизнеса</a:t>
            </a:r>
          </a:p>
        </p:txBody>
      </p:sp>
      <p:sp>
        <p:nvSpPr>
          <p:cNvPr id="107" name="TextBox 106"/>
          <p:cNvSpPr txBox="1"/>
          <p:nvPr/>
        </p:nvSpPr>
        <p:spPr>
          <a:xfrm rot="16200000">
            <a:off x="-490055" y="2161198"/>
            <a:ext cx="1965712" cy="338544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B84542"/>
                </a:solidFill>
                <a:latin typeface="+mj-lt"/>
              </a:rPr>
              <a:t>Как </a:t>
            </a:r>
            <a:r>
              <a:rPr lang="ru-RU" sz="1600" b="1" dirty="0" smtClean="0">
                <a:solidFill>
                  <a:srgbClr val="B84542"/>
                </a:solidFill>
              </a:rPr>
              <a:t>сдать </a:t>
            </a:r>
            <a:r>
              <a:rPr lang="ru-RU" sz="1600" b="1" dirty="0" smtClean="0">
                <a:solidFill>
                  <a:srgbClr val="B84542"/>
                </a:solidFill>
                <a:latin typeface="+mj-lt"/>
              </a:rPr>
              <a:t>отчет?</a:t>
            </a:r>
            <a:endParaRPr lang="ru-RU" sz="1600" b="1" dirty="0">
              <a:solidFill>
                <a:srgbClr val="B84542"/>
              </a:solidFill>
              <a:latin typeface="+mj-lt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321703" y="3400092"/>
            <a:ext cx="8535836" cy="584765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Срок сдачи отчета: </a:t>
            </a:r>
            <a:r>
              <a:rPr lang="ru-RU" sz="1600" b="1" dirty="0">
                <a:solidFill>
                  <a:srgbClr val="B84542"/>
                </a:solidFill>
                <a:latin typeface="+mj-lt"/>
              </a:rPr>
              <a:t>до 1 апреля 2021 г. </a:t>
            </a:r>
          </a:p>
          <a:p>
            <a:pPr algn="ct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при использовании Единого портала гос. услуг: </a:t>
            </a:r>
            <a:r>
              <a:rPr lang="ru-RU" sz="1600" b="1" dirty="0" smtClean="0">
                <a:solidFill>
                  <a:schemeClr val="accent2"/>
                </a:solidFill>
                <a:latin typeface="+mj-lt"/>
              </a:rPr>
              <a:t>д</a:t>
            </a:r>
            <a:r>
              <a:rPr lang="ru-RU" sz="1600" b="1" dirty="0" smtClean="0">
                <a:solidFill>
                  <a:srgbClr val="B84542"/>
                </a:solidFill>
                <a:latin typeface="+mj-lt"/>
              </a:rPr>
              <a:t>о </a:t>
            </a:r>
            <a:r>
              <a:rPr lang="ru-RU" sz="1600" b="1" dirty="0">
                <a:solidFill>
                  <a:srgbClr val="B84542"/>
                </a:solidFill>
                <a:latin typeface="+mj-lt"/>
              </a:rPr>
              <a:t>1 мая 2021 </a:t>
            </a:r>
            <a:r>
              <a:rPr lang="ru-RU" sz="1600" b="1" dirty="0">
                <a:solidFill>
                  <a:schemeClr val="accent2"/>
                </a:solidFill>
                <a:latin typeface="+mj-lt"/>
              </a:rPr>
              <a:t>г</a:t>
            </a:r>
            <a:r>
              <a:rPr lang="ru-RU" sz="1600" b="1" dirty="0" smtClean="0">
                <a:solidFill>
                  <a:schemeClr val="accent2"/>
                </a:solidFill>
                <a:latin typeface="+mj-lt"/>
              </a:rPr>
              <a:t>.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112" name="Группа 111"/>
          <p:cNvGrpSpPr/>
          <p:nvPr/>
        </p:nvGrpSpPr>
        <p:grpSpPr>
          <a:xfrm>
            <a:off x="-517134" y="1338235"/>
            <a:ext cx="9727177" cy="2154917"/>
            <a:chOff x="-575040" y="2477391"/>
            <a:chExt cx="9727177" cy="2154917"/>
          </a:xfrm>
        </p:grpSpPr>
        <p:grpSp>
          <p:nvGrpSpPr>
            <p:cNvPr id="102" name="Группа 101"/>
            <p:cNvGrpSpPr/>
            <p:nvPr/>
          </p:nvGrpSpPr>
          <p:grpSpPr>
            <a:xfrm>
              <a:off x="-575040" y="2477391"/>
              <a:ext cx="9727177" cy="2154917"/>
              <a:chOff x="-539250" y="1835643"/>
              <a:chExt cx="9727177" cy="2154917"/>
            </a:xfrm>
          </p:grpSpPr>
          <p:grpSp>
            <p:nvGrpSpPr>
              <p:cNvPr id="80" name="Группа 79"/>
              <p:cNvGrpSpPr/>
              <p:nvPr/>
            </p:nvGrpSpPr>
            <p:grpSpPr>
              <a:xfrm>
                <a:off x="3360701" y="1880283"/>
                <a:ext cx="2327795" cy="1740942"/>
                <a:chOff x="3032393" y="1148057"/>
                <a:chExt cx="3313371" cy="2593441"/>
              </a:xfrm>
            </p:grpSpPr>
            <p:grpSp>
              <p:nvGrpSpPr>
                <p:cNvPr id="75" name="Группа 74"/>
                <p:cNvGrpSpPr/>
                <p:nvPr/>
              </p:nvGrpSpPr>
              <p:grpSpPr>
                <a:xfrm>
                  <a:off x="3032393" y="1148057"/>
                  <a:ext cx="3313371" cy="2593441"/>
                  <a:chOff x="3032393" y="1148057"/>
                  <a:chExt cx="3313371" cy="2593441"/>
                </a:xfrm>
              </p:grpSpPr>
              <p:grpSp>
                <p:nvGrpSpPr>
                  <p:cNvPr id="22" name="Группа 21"/>
                  <p:cNvGrpSpPr/>
                  <p:nvPr/>
                </p:nvGrpSpPr>
                <p:grpSpPr>
                  <a:xfrm>
                    <a:off x="3356429" y="1483683"/>
                    <a:ext cx="1368152" cy="1003922"/>
                    <a:chOff x="2987824" y="1063772"/>
                    <a:chExt cx="1368152" cy="1003922"/>
                  </a:xfrm>
                </p:grpSpPr>
                <p:cxnSp>
                  <p:nvCxnSpPr>
                    <p:cNvPr id="16" name="Прямая соединительная линия 15"/>
                    <p:cNvCxnSpPr/>
                    <p:nvPr/>
                  </p:nvCxnSpPr>
                  <p:spPr>
                    <a:xfrm>
                      <a:off x="3059832" y="1203598"/>
                      <a:ext cx="504056" cy="0"/>
                    </a:xfrm>
                    <a:prstGeom prst="line">
                      <a:avLst/>
                    </a:prstGeom>
                    <a:ln w="12700">
                      <a:solidFill>
                        <a:schemeClr val="accent1">
                          <a:lumMod val="50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21" name="Группа 20"/>
                    <p:cNvGrpSpPr/>
                    <p:nvPr/>
                  </p:nvGrpSpPr>
                  <p:grpSpPr>
                    <a:xfrm>
                      <a:off x="2987824" y="1063772"/>
                      <a:ext cx="1368152" cy="1003922"/>
                      <a:chOff x="2987824" y="1063772"/>
                      <a:chExt cx="1368152" cy="1003922"/>
                    </a:xfrm>
                  </p:grpSpPr>
                  <p:sp>
                    <p:nvSpPr>
                      <p:cNvPr id="6" name="Параллелограмм 5"/>
                      <p:cNvSpPr/>
                      <p:nvPr/>
                    </p:nvSpPr>
                    <p:spPr>
                      <a:xfrm>
                        <a:off x="3203848" y="1063772"/>
                        <a:ext cx="1152128" cy="1003922"/>
                      </a:xfrm>
                      <a:prstGeom prst="parallelogram">
                        <a:avLst/>
                      </a:prstGeom>
                      <a:solidFill>
                        <a:schemeClr val="accent1">
                          <a:lumMod val="50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  <p:sp>
                    <p:nvSpPr>
                      <p:cNvPr id="20" name="Овал 19"/>
                      <p:cNvSpPr/>
                      <p:nvPr/>
                    </p:nvSpPr>
                    <p:spPr>
                      <a:xfrm>
                        <a:off x="2987824" y="1167594"/>
                        <a:ext cx="72000" cy="72000"/>
                      </a:xfrm>
                      <a:prstGeom prst="ellipse">
                        <a:avLst/>
                      </a:prstGeom>
                      <a:solidFill>
                        <a:schemeClr val="accent1">
                          <a:lumMod val="50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</p:grpSp>
              </p:grpSp>
              <p:grpSp>
                <p:nvGrpSpPr>
                  <p:cNvPr id="68" name="Группа 67"/>
                  <p:cNvGrpSpPr/>
                  <p:nvPr/>
                </p:nvGrpSpPr>
                <p:grpSpPr>
                  <a:xfrm>
                    <a:off x="4728245" y="1148057"/>
                    <a:ext cx="1617519" cy="1003922"/>
                    <a:chOff x="4545203" y="1223568"/>
                    <a:chExt cx="1617519" cy="1003922"/>
                  </a:xfrm>
                </p:grpSpPr>
                <p:cxnSp>
                  <p:nvCxnSpPr>
                    <p:cNvPr id="32" name="Прямая соединительная линия 31"/>
                    <p:cNvCxnSpPr>
                      <a:stCxn id="36" idx="6"/>
                    </p:cNvCxnSpPr>
                    <p:nvPr/>
                  </p:nvCxnSpPr>
                  <p:spPr>
                    <a:xfrm flipH="1">
                      <a:off x="5337294" y="1363390"/>
                      <a:ext cx="753428" cy="4"/>
                    </a:xfrm>
                    <a:prstGeom prst="line">
                      <a:avLst/>
                    </a:prstGeom>
                    <a:ln w="12700">
                      <a:solidFill>
                        <a:schemeClr val="accent5">
                          <a:lumMod val="7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33" name="Группа 32"/>
                    <p:cNvGrpSpPr/>
                    <p:nvPr/>
                  </p:nvGrpSpPr>
                  <p:grpSpPr>
                    <a:xfrm flipH="1">
                      <a:off x="4545203" y="1223568"/>
                      <a:ext cx="1617519" cy="1003922"/>
                      <a:chOff x="2738457" y="1063772"/>
                      <a:chExt cx="1617519" cy="1003922"/>
                    </a:xfrm>
                  </p:grpSpPr>
                  <p:sp>
                    <p:nvSpPr>
                      <p:cNvPr id="34" name="Параллелограмм 33"/>
                      <p:cNvSpPr/>
                      <p:nvPr/>
                    </p:nvSpPr>
                    <p:spPr>
                      <a:xfrm flipH="1">
                        <a:off x="3203848" y="1063772"/>
                        <a:ext cx="1152128" cy="1003922"/>
                      </a:xfrm>
                      <a:prstGeom prst="parallelogram">
                        <a:avLst/>
                      </a:prstGeom>
                      <a:solidFill>
                        <a:schemeClr val="accent5">
                          <a:lumMod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  <p:sp>
                    <p:nvSpPr>
                      <p:cNvPr id="36" name="Овал 35"/>
                      <p:cNvSpPr/>
                      <p:nvPr/>
                    </p:nvSpPr>
                    <p:spPr>
                      <a:xfrm>
                        <a:off x="2738457" y="1167594"/>
                        <a:ext cx="72000" cy="72000"/>
                      </a:xfrm>
                      <a:prstGeom prst="ellipse">
                        <a:avLst/>
                      </a:prstGeom>
                      <a:solidFill>
                        <a:schemeClr val="accent5">
                          <a:lumMod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</p:grpSp>
              </p:grpSp>
              <p:grpSp>
                <p:nvGrpSpPr>
                  <p:cNvPr id="50" name="Группа 49"/>
                  <p:cNvGrpSpPr/>
                  <p:nvPr/>
                </p:nvGrpSpPr>
                <p:grpSpPr>
                  <a:xfrm>
                    <a:off x="3032393" y="2737576"/>
                    <a:ext cx="1368152" cy="1003922"/>
                    <a:chOff x="2987824" y="1063772"/>
                    <a:chExt cx="1368152" cy="1003922"/>
                  </a:xfrm>
                </p:grpSpPr>
                <p:cxnSp>
                  <p:nvCxnSpPr>
                    <p:cNvPr id="51" name="Прямая соединительная линия 50"/>
                    <p:cNvCxnSpPr/>
                    <p:nvPr/>
                  </p:nvCxnSpPr>
                  <p:spPr>
                    <a:xfrm>
                      <a:off x="3059832" y="1203598"/>
                      <a:ext cx="504056" cy="0"/>
                    </a:xfrm>
                    <a:prstGeom prst="line">
                      <a:avLst/>
                    </a:prstGeom>
                    <a:ln w="12700">
                      <a:solidFill>
                        <a:srgbClr val="FFC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52" name="Группа 51"/>
                    <p:cNvGrpSpPr/>
                    <p:nvPr/>
                  </p:nvGrpSpPr>
                  <p:grpSpPr>
                    <a:xfrm>
                      <a:off x="2987824" y="1063772"/>
                      <a:ext cx="1368152" cy="1003922"/>
                      <a:chOff x="2987824" y="1063772"/>
                      <a:chExt cx="1368152" cy="1003922"/>
                    </a:xfrm>
                  </p:grpSpPr>
                  <p:sp>
                    <p:nvSpPr>
                      <p:cNvPr id="53" name="Параллелограмм 52"/>
                      <p:cNvSpPr/>
                      <p:nvPr/>
                    </p:nvSpPr>
                    <p:spPr>
                      <a:xfrm>
                        <a:off x="3203848" y="1063772"/>
                        <a:ext cx="1152128" cy="1003922"/>
                      </a:xfrm>
                      <a:prstGeom prst="parallelogram">
                        <a:avLst/>
                      </a:prstGeom>
                      <a:solidFill>
                        <a:srgbClr val="FFC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  <p:sp>
                    <p:nvSpPr>
                      <p:cNvPr id="55" name="Овал 54"/>
                      <p:cNvSpPr/>
                      <p:nvPr/>
                    </p:nvSpPr>
                    <p:spPr>
                      <a:xfrm>
                        <a:off x="2987824" y="1167594"/>
                        <a:ext cx="72000" cy="72000"/>
                      </a:xfrm>
                      <a:prstGeom prst="ellipse">
                        <a:avLst/>
                      </a:prstGeom>
                      <a:solidFill>
                        <a:srgbClr val="FFC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</p:grpSp>
              </p:grpSp>
              <p:grpSp>
                <p:nvGrpSpPr>
                  <p:cNvPr id="69" name="Группа 68"/>
                  <p:cNvGrpSpPr/>
                  <p:nvPr/>
                </p:nvGrpSpPr>
                <p:grpSpPr>
                  <a:xfrm>
                    <a:off x="4400545" y="2442667"/>
                    <a:ext cx="1617519" cy="1003922"/>
                    <a:chOff x="4545203" y="1264285"/>
                    <a:chExt cx="1617519" cy="1003922"/>
                  </a:xfrm>
                </p:grpSpPr>
                <p:cxnSp>
                  <p:nvCxnSpPr>
                    <p:cNvPr id="70" name="Прямая соединительная линия 69"/>
                    <p:cNvCxnSpPr>
                      <a:stCxn id="74" idx="6"/>
                    </p:cNvCxnSpPr>
                    <p:nvPr/>
                  </p:nvCxnSpPr>
                  <p:spPr>
                    <a:xfrm flipH="1">
                      <a:off x="5337294" y="1363390"/>
                      <a:ext cx="753428" cy="4"/>
                    </a:xfrm>
                    <a:prstGeom prst="line">
                      <a:avLst/>
                    </a:prstGeom>
                    <a:ln w="12700">
                      <a:solidFill>
                        <a:srgbClr val="B8454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71" name="Группа 70"/>
                    <p:cNvGrpSpPr/>
                    <p:nvPr/>
                  </p:nvGrpSpPr>
                  <p:grpSpPr>
                    <a:xfrm flipH="1">
                      <a:off x="4545203" y="1264285"/>
                      <a:ext cx="1617519" cy="1003922"/>
                      <a:chOff x="2738457" y="1104489"/>
                      <a:chExt cx="1617519" cy="1003922"/>
                    </a:xfrm>
                  </p:grpSpPr>
                  <p:sp>
                    <p:nvSpPr>
                      <p:cNvPr id="72" name="Параллелограмм 71"/>
                      <p:cNvSpPr/>
                      <p:nvPr/>
                    </p:nvSpPr>
                    <p:spPr>
                      <a:xfrm flipH="1">
                        <a:off x="3203847" y="1104489"/>
                        <a:ext cx="1152129" cy="1003922"/>
                      </a:xfrm>
                      <a:prstGeom prst="parallelogram">
                        <a:avLst/>
                      </a:prstGeom>
                      <a:solidFill>
                        <a:srgbClr val="B8454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  <p:sp>
                    <p:nvSpPr>
                      <p:cNvPr id="74" name="Овал 73"/>
                      <p:cNvSpPr>
                        <a:spLocks noChangeAspect="1"/>
                      </p:cNvSpPr>
                      <p:nvPr/>
                    </p:nvSpPr>
                    <p:spPr>
                      <a:xfrm>
                        <a:off x="2738457" y="1167594"/>
                        <a:ext cx="72000" cy="72000"/>
                      </a:xfrm>
                      <a:prstGeom prst="ellipse">
                        <a:avLst/>
                      </a:prstGeom>
                      <a:solidFill>
                        <a:srgbClr val="B84542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</p:grpSp>
              </p:grpSp>
            </p:grpSp>
            <p:pic>
              <p:nvPicPr>
                <p:cNvPr id="76" name="Рисунок 75"/>
                <p:cNvPicPr>
                  <a:picLocks noChangeAspect="1"/>
                </p:cNvPicPr>
                <p:nvPr/>
              </p:nvPicPr>
              <p:blipFill>
                <a:blip r:embed="rId3" cstate="print">
                  <a:biLevel thresh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64142" y="1265316"/>
                  <a:ext cx="505207" cy="716378"/>
                </a:xfrm>
                <a:prstGeom prst="rect">
                  <a:avLst/>
                </a:prstGeom>
              </p:spPr>
            </p:pic>
            <p:pic>
              <p:nvPicPr>
                <p:cNvPr id="77" name="Рисунок 76"/>
                <p:cNvPicPr>
                  <a:picLocks noChangeAspect="1"/>
                </p:cNvPicPr>
                <p:nvPr/>
              </p:nvPicPr>
              <p:blipFill>
                <a:blip r:embed="rId4" cstate="print">
                  <a:biLevel thresh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71877" y="2866261"/>
                  <a:ext cx="505207" cy="716378"/>
                </a:xfrm>
                <a:prstGeom prst="rect">
                  <a:avLst/>
                </a:prstGeom>
              </p:spPr>
            </p:pic>
            <p:pic>
              <p:nvPicPr>
                <p:cNvPr id="78" name="Рисунок 77"/>
                <p:cNvPicPr>
                  <a:picLocks noChangeAspect="1"/>
                </p:cNvPicPr>
                <p:nvPr/>
              </p:nvPicPr>
              <p:blipFill>
                <a:blip r:embed="rId5" cstate="print">
                  <a:biLevel thresh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36649" y="1564593"/>
                  <a:ext cx="685802" cy="856201"/>
                </a:xfrm>
                <a:prstGeom prst="rect">
                  <a:avLst/>
                </a:prstGeom>
              </p:spPr>
            </p:pic>
            <p:pic>
              <p:nvPicPr>
                <p:cNvPr id="79" name="Рисунок 78"/>
                <p:cNvPicPr>
                  <a:picLocks noChangeAspect="1"/>
                </p:cNvPicPr>
                <p:nvPr/>
              </p:nvPicPr>
              <p:blipFill>
                <a:blip r:embed="rId6" cstate="print">
                  <a:biLevel thresh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47642" y="2532037"/>
                  <a:ext cx="539289" cy="716378"/>
                </a:xfrm>
                <a:prstGeom prst="rect">
                  <a:avLst/>
                </a:prstGeom>
              </p:spPr>
            </p:pic>
          </p:grpSp>
          <p:sp>
            <p:nvSpPr>
              <p:cNvPr id="84" name="TextBox 83"/>
              <p:cNvSpPr txBox="1"/>
              <p:nvPr/>
            </p:nvSpPr>
            <p:spPr>
              <a:xfrm>
                <a:off x="5696857" y="1835643"/>
                <a:ext cx="349107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b="1" smtClean="0">
                    <a:solidFill>
                      <a:schemeClr val="accent1">
                        <a:lumMod val="50000"/>
                      </a:schemeClr>
                    </a:solidFill>
                  </a:rPr>
                  <a:t>на Едином портале гос. услуг</a:t>
                </a:r>
                <a:endParaRPr lang="ru-RU" sz="1200" b="1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grpSp>
            <p:nvGrpSpPr>
              <p:cNvPr id="99" name="Группа 98"/>
              <p:cNvGrpSpPr/>
              <p:nvPr/>
            </p:nvGrpSpPr>
            <p:grpSpPr>
              <a:xfrm>
                <a:off x="-539250" y="2049681"/>
                <a:ext cx="4127601" cy="644426"/>
                <a:chOff x="-259917" y="1763261"/>
                <a:chExt cx="4127601" cy="644426"/>
              </a:xfrm>
            </p:grpSpPr>
            <p:sp>
              <p:nvSpPr>
                <p:cNvPr id="86" name="TextBox 85"/>
                <p:cNvSpPr txBox="1"/>
                <p:nvPr/>
              </p:nvSpPr>
              <p:spPr>
                <a:xfrm>
                  <a:off x="-259917" y="1763261"/>
                  <a:ext cx="412760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ru-RU" sz="1200" b="1" smtClean="0">
                      <a:solidFill>
                        <a:schemeClr val="accent1">
                          <a:lumMod val="50000"/>
                        </a:schemeClr>
                      </a:solidFill>
                    </a:rPr>
                    <a:t>через </a:t>
                  </a:r>
                  <a:r>
                    <a:rPr lang="ru-RU" sz="1200" b="1">
                      <a:solidFill>
                        <a:schemeClr val="accent1">
                          <a:lumMod val="50000"/>
                        </a:schemeClr>
                      </a:solidFill>
                    </a:rPr>
                    <a:t>оператора </a:t>
                  </a:r>
                  <a:endParaRPr lang="ru-RU" sz="1200" b="1" smtClean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  <a:p>
                  <a:pPr algn="r"/>
                  <a:r>
                    <a:rPr lang="ru-RU" sz="1200" b="1" smtClean="0">
                      <a:solidFill>
                        <a:schemeClr val="accent1">
                          <a:lumMod val="50000"/>
                        </a:schemeClr>
                      </a:solidFill>
                    </a:rPr>
                    <a:t>электронного </a:t>
                  </a:r>
                  <a:r>
                    <a:rPr lang="ru-RU" sz="1200" b="1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документооборота</a:t>
                  </a:r>
                </a:p>
              </p:txBody>
            </p:sp>
            <p:sp>
              <p:nvSpPr>
                <p:cNvPr id="92" name="TextBox 91"/>
                <p:cNvSpPr txBox="1"/>
                <p:nvPr/>
              </p:nvSpPr>
              <p:spPr>
                <a:xfrm>
                  <a:off x="939336" y="2146077"/>
                  <a:ext cx="2928348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ru-RU" sz="1100" dirty="0" smtClean="0">
                      <a:solidFill>
                        <a:schemeClr val="accent1">
                          <a:lumMod val="50000"/>
                        </a:schemeClr>
                      </a:solidFill>
                    </a:rPr>
                    <a:t>их список: </a:t>
                  </a:r>
                  <a:r>
                    <a:rPr lang="en-US" sz="1100" dirty="0">
                      <a:solidFill>
                        <a:schemeClr val="accent1">
                          <a:lumMod val="50000"/>
                        </a:schemeClr>
                      </a:solidFill>
                      <a:hlinkClick r:id="rId7"/>
                    </a:rPr>
                    <a:t>https://</a:t>
                  </a:r>
                  <a:r>
                    <a:rPr lang="en-US" sz="1100" dirty="0" smtClean="0">
                      <a:solidFill>
                        <a:schemeClr val="accent1">
                          <a:lumMod val="50000"/>
                        </a:schemeClr>
                      </a:solidFill>
                      <a:hlinkClick r:id="rId7"/>
                    </a:rPr>
                    <a:t>mosstat.gks.ru/folder/67056</a:t>
                  </a:r>
                  <a:endParaRPr lang="ru-RU" sz="1100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98" name="Группа 97"/>
              <p:cNvGrpSpPr/>
              <p:nvPr/>
            </p:nvGrpSpPr>
            <p:grpSpPr>
              <a:xfrm>
                <a:off x="432353" y="2900210"/>
                <a:ext cx="2953639" cy="647260"/>
                <a:chOff x="5650809" y="2683140"/>
                <a:chExt cx="2953639" cy="647260"/>
              </a:xfrm>
            </p:grpSpPr>
            <p:sp>
              <p:nvSpPr>
                <p:cNvPr id="87" name="TextBox 86"/>
                <p:cNvSpPr txBox="1"/>
                <p:nvPr/>
              </p:nvSpPr>
              <p:spPr>
                <a:xfrm>
                  <a:off x="5676100" y="2683140"/>
                  <a:ext cx="292834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ru-RU" sz="1200" b="1" smtClean="0">
                      <a:solidFill>
                        <a:schemeClr val="accent1">
                          <a:lumMod val="50000"/>
                        </a:schemeClr>
                      </a:solidFill>
                    </a:rPr>
                    <a:t>в </a:t>
                  </a:r>
                  <a:r>
                    <a:rPr lang="ru-RU" sz="1200" b="1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системе</a:t>
                  </a:r>
                  <a:r>
                    <a:rPr lang="en-US" sz="1200" b="1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 web-</a:t>
                  </a:r>
                  <a:r>
                    <a:rPr lang="ru-RU" sz="1200" b="1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сбора Росстата </a:t>
                  </a:r>
                </a:p>
              </p:txBody>
            </p:sp>
            <p:sp>
              <p:nvSpPr>
                <p:cNvPr id="93" name="TextBox 92"/>
                <p:cNvSpPr txBox="1"/>
                <p:nvPr/>
              </p:nvSpPr>
              <p:spPr>
                <a:xfrm>
                  <a:off x="5650809" y="2899513"/>
                  <a:ext cx="2928348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ru-RU" sz="1100" dirty="0" smtClean="0">
                      <a:solidFill>
                        <a:schemeClr val="accent1">
                          <a:lumMod val="50000"/>
                        </a:schemeClr>
                      </a:solidFill>
                    </a:rPr>
                    <a:t>нужна </a:t>
                  </a:r>
                  <a:r>
                    <a:rPr lang="ru-RU" sz="1100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электронная подпись</a:t>
                  </a:r>
                </a:p>
                <a:p>
                  <a:pPr algn="r"/>
                  <a:r>
                    <a:rPr lang="en-US" sz="1100" dirty="0">
                      <a:solidFill>
                        <a:schemeClr val="accent1">
                          <a:lumMod val="50000"/>
                        </a:schemeClr>
                      </a:solidFill>
                      <a:hlinkClick r:id="rId8"/>
                    </a:rPr>
                    <a:t>https</a:t>
                  </a:r>
                  <a:r>
                    <a:rPr lang="ru-RU" sz="1100" dirty="0">
                      <a:solidFill>
                        <a:schemeClr val="accent1">
                          <a:lumMod val="50000"/>
                        </a:schemeClr>
                      </a:solidFill>
                      <a:hlinkClick r:id="rId8"/>
                    </a:rPr>
                    <a:t>:</a:t>
                  </a:r>
                  <a:r>
                    <a:rPr lang="en-US" sz="1100" dirty="0">
                      <a:solidFill>
                        <a:schemeClr val="accent1">
                          <a:lumMod val="50000"/>
                        </a:schemeClr>
                      </a:solidFill>
                      <a:hlinkClick r:id="rId8"/>
                    </a:rPr>
                    <a:t>//websbor.gks.ru/online/</a:t>
                  </a:r>
                  <a:r>
                    <a:rPr lang="en-US" sz="1100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 </a:t>
                  </a:r>
                  <a:endParaRPr lang="ru-RU" sz="1100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00" name="Группа 99"/>
              <p:cNvGrpSpPr/>
              <p:nvPr/>
            </p:nvGrpSpPr>
            <p:grpSpPr>
              <a:xfrm>
                <a:off x="5458271" y="2694373"/>
                <a:ext cx="3663612" cy="1296187"/>
                <a:chOff x="118560" y="3000933"/>
                <a:chExt cx="3663612" cy="1296187"/>
              </a:xfrm>
            </p:grpSpPr>
            <p:sp>
              <p:nvSpPr>
                <p:cNvPr id="85" name="TextBox 84"/>
                <p:cNvSpPr txBox="1"/>
                <p:nvPr/>
              </p:nvSpPr>
              <p:spPr>
                <a:xfrm>
                  <a:off x="121858" y="3000933"/>
                  <a:ext cx="292834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200" b="1" dirty="0" smtClean="0">
                      <a:solidFill>
                        <a:schemeClr val="accent1">
                          <a:lumMod val="50000"/>
                        </a:schemeClr>
                      </a:solidFill>
                    </a:rPr>
                    <a:t>на </a:t>
                  </a:r>
                  <a:r>
                    <a:rPr lang="ru-RU" sz="1200" b="1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бумажном бланке</a:t>
                  </a:r>
                </a:p>
              </p:txBody>
            </p:sp>
            <p:sp>
              <p:nvSpPr>
                <p:cNvPr id="94" name="TextBox 93"/>
                <p:cNvSpPr txBox="1"/>
                <p:nvPr/>
              </p:nvSpPr>
              <p:spPr>
                <a:xfrm>
                  <a:off x="118560" y="3189124"/>
                  <a:ext cx="3663612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dirty="0" smtClean="0">
                      <a:solidFill>
                        <a:schemeClr val="accent1">
                          <a:lumMod val="50000"/>
                        </a:schemeClr>
                      </a:solidFill>
                    </a:rPr>
                    <a:t>- передать в </a:t>
                  </a:r>
                  <a:r>
                    <a:rPr lang="ru-RU" sz="1100" dirty="0" err="1">
                      <a:solidFill>
                        <a:schemeClr val="accent1">
                          <a:lumMod val="50000"/>
                        </a:schemeClr>
                      </a:solidFill>
                    </a:rPr>
                    <a:t>Мосстат</a:t>
                  </a:r>
                  <a:r>
                    <a:rPr lang="ru-RU" sz="1100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 по </a:t>
                  </a:r>
                  <a:r>
                    <a:rPr lang="ru-RU" sz="1100" dirty="0" smtClean="0">
                      <a:solidFill>
                        <a:schemeClr val="accent1">
                          <a:lumMod val="50000"/>
                        </a:schemeClr>
                      </a:solidFill>
                    </a:rPr>
                    <a:t>адресу:</a:t>
                  </a:r>
                  <a:endParaRPr lang="ru-RU" sz="1100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  <a:p>
                  <a:r>
                    <a:rPr lang="ru-RU" sz="1100" dirty="0" smtClean="0">
                      <a:solidFill>
                        <a:schemeClr val="accent1">
                          <a:lumMod val="50000"/>
                        </a:schemeClr>
                      </a:solidFill>
                    </a:rPr>
                    <a:t>125171</a:t>
                  </a:r>
                  <a:r>
                    <a:rPr lang="ru-RU" sz="1100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, г. Москва, 4-й </a:t>
                  </a:r>
                  <a:r>
                    <a:rPr lang="ru-RU" sz="1100" dirty="0" err="1">
                      <a:solidFill>
                        <a:schemeClr val="accent1">
                          <a:lumMod val="50000"/>
                        </a:schemeClr>
                      </a:solidFill>
                    </a:rPr>
                    <a:t>Войковский</a:t>
                  </a:r>
                  <a:r>
                    <a:rPr lang="ru-RU" sz="1100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 проезд, д. </a:t>
                  </a:r>
                  <a:r>
                    <a:rPr lang="ru-RU" sz="1100" dirty="0" smtClean="0">
                      <a:solidFill>
                        <a:schemeClr val="accent1">
                          <a:lumMod val="50000"/>
                        </a:schemeClr>
                      </a:solidFill>
                    </a:rPr>
                    <a:t>6 </a:t>
                  </a:r>
                  <a:endParaRPr lang="ru-RU" sz="1100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  <a:p>
                  <a:r>
                    <a:rPr lang="ru-RU" sz="1100" dirty="0" smtClean="0">
                      <a:solidFill>
                        <a:schemeClr val="accent1">
                          <a:lumMod val="50000"/>
                        </a:schemeClr>
                      </a:solidFill>
                    </a:rPr>
                    <a:t>- передать в отделы государственной статистики в Административных округах </a:t>
                  </a:r>
                  <a:r>
                    <a:rPr lang="en-US" sz="1100" dirty="0" smtClean="0">
                      <a:solidFill>
                        <a:schemeClr val="accent1">
                          <a:lumMod val="50000"/>
                        </a:schemeClr>
                      </a:solidFill>
                      <a:hlinkClick r:id="rId9"/>
                    </a:rPr>
                    <a:t>https://mosstat.gks.ru/folder/70213</a:t>
                  </a:r>
                  <a:r>
                    <a:rPr lang="ru-RU" sz="1100" dirty="0" smtClean="0">
                      <a:solidFill>
                        <a:schemeClr val="accent1">
                          <a:lumMod val="50000"/>
                        </a:schemeClr>
                      </a:solidFill>
                    </a:rPr>
                    <a:t> </a:t>
                  </a:r>
                </a:p>
                <a:p>
                  <a:r>
                    <a:rPr lang="ru-RU" sz="1100" dirty="0" smtClean="0">
                      <a:solidFill>
                        <a:schemeClr val="accent1">
                          <a:lumMod val="50000"/>
                        </a:schemeClr>
                      </a:solidFill>
                    </a:rPr>
                    <a:t>бланк: </a:t>
                  </a:r>
                  <a:r>
                    <a:rPr lang="en-US" sz="1100" dirty="0">
                      <a:solidFill>
                        <a:schemeClr val="accent1">
                          <a:lumMod val="50000"/>
                        </a:schemeClr>
                      </a:solidFill>
                      <a:hlinkClick r:id="rId10"/>
                    </a:rPr>
                    <a:t>https://</a:t>
                  </a:r>
                  <a:r>
                    <a:rPr lang="en-US" sz="1100" dirty="0" smtClean="0">
                      <a:solidFill>
                        <a:schemeClr val="accent1">
                          <a:lumMod val="50000"/>
                        </a:schemeClr>
                      </a:solidFill>
                      <a:hlinkClick r:id="rId10"/>
                    </a:rPr>
                    <a:t>mosstat.gks.ru/folder/100349</a:t>
                  </a:r>
                  <a:r>
                    <a:rPr lang="ru-RU" sz="1100" dirty="0" smtClean="0">
                      <a:solidFill>
                        <a:schemeClr val="accent1">
                          <a:lumMod val="50000"/>
                        </a:schemeClr>
                      </a:solidFill>
                    </a:rPr>
                    <a:t> </a:t>
                  </a:r>
                  <a:endParaRPr lang="ru-RU" sz="1100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111" name="TextBox 110"/>
            <p:cNvSpPr txBox="1"/>
            <p:nvPr/>
          </p:nvSpPr>
          <p:spPr>
            <a:xfrm>
              <a:off x="5325749" y="2664279"/>
              <a:ext cx="372571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dirty="0" smtClean="0">
                  <a:solidFill>
                    <a:schemeClr val="accent1">
                      <a:lumMod val="50000"/>
                    </a:schemeClr>
                  </a:solidFill>
                </a:rPr>
                <a:t>ЮЛ</a:t>
              </a:r>
              <a:r>
                <a:rPr lang="ru-RU" sz="1100" dirty="0">
                  <a:solidFill>
                    <a:schemeClr val="accent1">
                      <a:lumMod val="50000"/>
                    </a:schemeClr>
                  </a:solidFill>
                </a:rPr>
                <a:t>: </a:t>
              </a:r>
              <a:r>
                <a:rPr lang="en-US" sz="1100" dirty="0">
                  <a:solidFill>
                    <a:schemeClr val="accent1">
                      <a:lumMod val="50000"/>
                    </a:schemeClr>
                  </a:solidFill>
                  <a:hlinkClick r:id="rId11"/>
                </a:rPr>
                <a:t>https</a:t>
              </a:r>
              <a:r>
                <a:rPr lang="ru-RU" sz="1100" dirty="0">
                  <a:solidFill>
                    <a:schemeClr val="accent1">
                      <a:lumMod val="50000"/>
                    </a:schemeClr>
                  </a:solidFill>
                  <a:hlinkClick r:id="rId11"/>
                </a:rPr>
                <a:t>:</a:t>
              </a:r>
              <a:r>
                <a:rPr lang="en-US" sz="1100" dirty="0">
                  <a:solidFill>
                    <a:schemeClr val="accent1">
                      <a:lumMod val="50000"/>
                    </a:schemeClr>
                  </a:solidFill>
                  <a:hlinkClick r:id="rId11"/>
                </a:rPr>
                <a:t>//</a:t>
              </a:r>
              <a:r>
                <a:rPr lang="en-US" sz="1100" dirty="0" smtClean="0">
                  <a:solidFill>
                    <a:schemeClr val="accent1">
                      <a:lumMod val="50000"/>
                    </a:schemeClr>
                  </a:solidFill>
                  <a:hlinkClick r:id="rId11"/>
                </a:rPr>
                <a:t>www.gosuslugi.ru/10065/2</a:t>
              </a:r>
              <a:endParaRPr lang="ru-RU" sz="1100" dirty="0" smtClean="0">
                <a:solidFill>
                  <a:schemeClr val="accent1">
                    <a:lumMod val="50000"/>
                  </a:schemeClr>
                </a:solidFill>
              </a:endParaRPr>
            </a:p>
            <a:p>
              <a:r>
                <a:rPr lang="ru-RU" sz="1100" dirty="0" smtClean="0">
                  <a:solidFill>
                    <a:schemeClr val="accent1">
                      <a:lumMod val="50000"/>
                    </a:schemeClr>
                  </a:solidFill>
                </a:rPr>
                <a:t>        (нужна </a:t>
              </a:r>
              <a:r>
                <a:rPr lang="ru-RU" sz="1100" dirty="0">
                  <a:solidFill>
                    <a:schemeClr val="accent1">
                      <a:lumMod val="50000"/>
                    </a:schemeClr>
                  </a:solidFill>
                </a:rPr>
                <a:t>подтвержденная учетная </a:t>
              </a:r>
              <a:r>
                <a:rPr lang="ru-RU" sz="1100" dirty="0" smtClean="0">
                  <a:solidFill>
                    <a:schemeClr val="accent1">
                      <a:lumMod val="50000"/>
                    </a:schemeClr>
                  </a:solidFill>
                </a:rPr>
                <a:t>запись и ЭЦП)</a:t>
              </a:r>
              <a:r>
                <a:rPr lang="en-US" sz="1100" dirty="0" smtClean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endParaRPr lang="ru-RU" sz="11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r>
                <a:rPr lang="ru-RU" sz="1100" dirty="0" smtClean="0">
                  <a:solidFill>
                    <a:schemeClr val="accent1">
                      <a:lumMod val="50000"/>
                    </a:schemeClr>
                  </a:solidFill>
                </a:rPr>
                <a:t>ИП</a:t>
              </a:r>
              <a:r>
                <a:rPr lang="ru-RU" sz="1100" dirty="0">
                  <a:solidFill>
                    <a:schemeClr val="accent1">
                      <a:lumMod val="50000"/>
                    </a:schemeClr>
                  </a:solidFill>
                </a:rPr>
                <a:t>: </a:t>
              </a:r>
              <a:r>
                <a:rPr lang="en-US" sz="1100" dirty="0">
                  <a:solidFill>
                    <a:schemeClr val="accent1">
                      <a:lumMod val="50000"/>
                    </a:schemeClr>
                  </a:solidFill>
                  <a:hlinkClick r:id="rId12"/>
                </a:rPr>
                <a:t>https</a:t>
              </a:r>
              <a:r>
                <a:rPr lang="ru-RU" sz="1100" dirty="0">
                  <a:solidFill>
                    <a:schemeClr val="accent1">
                      <a:lumMod val="50000"/>
                    </a:schemeClr>
                  </a:solidFill>
                  <a:hlinkClick r:id="rId12"/>
                </a:rPr>
                <a:t>:</a:t>
              </a:r>
              <a:r>
                <a:rPr lang="en-US" sz="1100" dirty="0">
                  <a:solidFill>
                    <a:schemeClr val="accent1">
                      <a:lumMod val="50000"/>
                    </a:schemeClr>
                  </a:solidFill>
                  <a:hlinkClick r:id="rId12"/>
                </a:rPr>
                <a:t>//www.gosuslugi.ru/10065/1</a:t>
              </a:r>
              <a:r>
                <a:rPr lang="en-US" sz="1100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ru-RU" sz="1100" dirty="0" smtClean="0">
                  <a:solidFill>
                    <a:schemeClr val="accent1">
                      <a:lumMod val="50000"/>
                    </a:schemeClr>
                  </a:solidFill>
                </a:rPr>
                <a:t/>
              </a:r>
              <a:br>
                <a:rPr lang="ru-RU" sz="1100" dirty="0" smtClean="0">
                  <a:solidFill>
                    <a:schemeClr val="accent1">
                      <a:lumMod val="50000"/>
                    </a:schemeClr>
                  </a:solidFill>
                </a:rPr>
              </a:br>
              <a:r>
                <a:rPr lang="ru-RU" sz="1100" dirty="0" smtClean="0">
                  <a:solidFill>
                    <a:schemeClr val="accent1">
                      <a:lumMod val="50000"/>
                    </a:schemeClr>
                  </a:solidFill>
                </a:rPr>
                <a:t>       (нужна </a:t>
              </a:r>
              <a:r>
                <a:rPr lang="ru-RU" sz="1100" dirty="0">
                  <a:solidFill>
                    <a:schemeClr val="accent1">
                      <a:lumMod val="50000"/>
                    </a:schemeClr>
                  </a:solidFill>
                </a:rPr>
                <a:t>подтвержденная учетная </a:t>
              </a:r>
              <a:r>
                <a:rPr lang="ru-RU" sz="1100" dirty="0" smtClean="0">
                  <a:solidFill>
                    <a:schemeClr val="accent1">
                      <a:lumMod val="50000"/>
                    </a:schemeClr>
                  </a:solidFill>
                </a:rPr>
                <a:t>запись)</a:t>
              </a:r>
              <a:r>
                <a:rPr lang="en-US" sz="1100" dirty="0" smtClean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endParaRPr lang="ru-RU" sz="11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683568" y="4659982"/>
            <a:ext cx="7839756" cy="307766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Консультации для </a:t>
            </a:r>
            <a:r>
              <a:rPr lang="ru-RU" sz="1400" dirty="0">
                <a:solidFill>
                  <a:schemeClr val="tx2"/>
                </a:solidFill>
              </a:rPr>
              <a:t>ЮЛ: </a:t>
            </a:r>
            <a:r>
              <a:rPr lang="ru-RU" sz="1400" b="1" dirty="0">
                <a:solidFill>
                  <a:schemeClr val="tx2"/>
                </a:solidFill>
              </a:rPr>
              <a:t>(495) 788-97-88</a:t>
            </a:r>
            <a:r>
              <a:rPr lang="ru-RU" sz="1400" dirty="0">
                <a:solidFill>
                  <a:schemeClr val="tx2"/>
                </a:solidFill>
              </a:rPr>
              <a:t>, </a:t>
            </a:r>
            <a:r>
              <a:rPr lang="ru-RU" sz="1400" b="1" dirty="0">
                <a:solidFill>
                  <a:schemeClr val="tx2"/>
                </a:solidFill>
              </a:rPr>
              <a:t>доб. 50-160</a:t>
            </a:r>
            <a:r>
              <a:rPr lang="ru-RU" sz="1400" dirty="0">
                <a:solidFill>
                  <a:schemeClr val="tx2"/>
                </a:solidFill>
              </a:rPr>
              <a:t>,  </a:t>
            </a:r>
            <a:r>
              <a:rPr lang="ru-RU" sz="1400" dirty="0" smtClean="0">
                <a:solidFill>
                  <a:schemeClr val="tx2"/>
                </a:solidFill>
              </a:rPr>
              <a:t>для </a:t>
            </a:r>
            <a:r>
              <a:rPr lang="ru-RU" sz="1400" dirty="0">
                <a:solidFill>
                  <a:schemeClr val="tx2"/>
                </a:solidFill>
              </a:rPr>
              <a:t>ИП: </a:t>
            </a:r>
            <a:r>
              <a:rPr lang="ru-RU" sz="1400" b="1" dirty="0">
                <a:solidFill>
                  <a:schemeClr val="tx2"/>
                </a:solidFill>
              </a:rPr>
              <a:t>(495) 788-97-88</a:t>
            </a:r>
            <a:r>
              <a:rPr lang="ru-RU" sz="1400" dirty="0">
                <a:solidFill>
                  <a:schemeClr val="tx2"/>
                </a:solidFill>
              </a:rPr>
              <a:t>, </a:t>
            </a:r>
            <a:r>
              <a:rPr lang="ru-RU" sz="1400" b="1" dirty="0">
                <a:solidFill>
                  <a:schemeClr val="tx2"/>
                </a:solidFill>
              </a:rPr>
              <a:t>доб. 50-165, 50-161</a:t>
            </a:r>
            <a:endParaRPr lang="ru-RU" sz="1050" b="1" dirty="0">
              <a:solidFill>
                <a:schemeClr val="tx2"/>
              </a:solidFill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572277" y="3923040"/>
            <a:ext cx="8291636" cy="553988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ru-RU" sz="1400" b="1" smtClean="0">
                <a:solidFill>
                  <a:schemeClr val="accent1">
                    <a:lumMod val="50000"/>
                  </a:schemeClr>
                </a:solidFill>
              </a:rPr>
              <a:t>Сдача отчета обязательна для каждого ИП, микро- и малого предприятия</a:t>
            </a:r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sz="1600" b="1" dirty="0">
              <a:solidFill>
                <a:srgbClr val="C00000"/>
              </a:solidFill>
            </a:endParaRPr>
          </a:p>
        </p:txBody>
      </p:sp>
      <p:grpSp>
        <p:nvGrpSpPr>
          <p:cNvPr id="137" name="Группа 136"/>
          <p:cNvGrpSpPr/>
          <p:nvPr/>
        </p:nvGrpSpPr>
        <p:grpSpPr>
          <a:xfrm>
            <a:off x="-984606" y="4188996"/>
            <a:ext cx="8650321" cy="458576"/>
            <a:chOff x="442040" y="4302356"/>
            <a:chExt cx="8650321" cy="458576"/>
          </a:xfrm>
        </p:grpSpPr>
        <p:grpSp>
          <p:nvGrpSpPr>
            <p:cNvPr id="130" name="Группа 129"/>
            <p:cNvGrpSpPr/>
            <p:nvPr/>
          </p:nvGrpSpPr>
          <p:grpSpPr>
            <a:xfrm>
              <a:off x="442040" y="4407090"/>
              <a:ext cx="8291636" cy="338544"/>
              <a:chOff x="420466" y="4390915"/>
              <a:chExt cx="8291636" cy="338544"/>
            </a:xfrm>
          </p:grpSpPr>
          <p:sp>
            <p:nvSpPr>
              <p:cNvPr id="128" name="TextBox 127"/>
              <p:cNvSpPr txBox="1"/>
              <p:nvPr/>
            </p:nvSpPr>
            <p:spPr>
              <a:xfrm>
                <a:off x="420466" y="4390915"/>
                <a:ext cx="8291636" cy="338544"/>
              </a:xfrm>
              <a:prstGeom prst="rect">
                <a:avLst/>
              </a:prstGeom>
              <a:noFill/>
            </p:spPr>
            <p:txBody>
              <a:bodyPr wrap="square" lIns="91430" tIns="45715" rIns="91430" bIns="45715" rtlCol="0">
                <a:spAutoFit/>
              </a:bodyPr>
              <a:lstStyle/>
              <a:p>
                <a:pPr algn="ctr"/>
                <a:r>
                  <a:rPr lang="ru-RU" sz="1600" b="1" dirty="0">
                    <a:solidFill>
                      <a:srgbClr val="B84542"/>
                    </a:solidFill>
                  </a:rPr>
                  <a:t>у</a:t>
                </a:r>
                <a:r>
                  <a:rPr lang="ru-RU" sz="1600" b="1" dirty="0" smtClean="0">
                    <a:solidFill>
                      <a:srgbClr val="B84542"/>
                    </a:solidFill>
                  </a:rPr>
                  <a:t>клонение       ШТРАФ   </a:t>
                </a:r>
                <a:endParaRPr lang="ru-RU" sz="1600" b="1" dirty="0">
                  <a:solidFill>
                    <a:srgbClr val="B84542"/>
                  </a:solidFill>
                </a:endParaRPr>
              </a:p>
            </p:txBody>
          </p:sp>
          <p:sp>
            <p:nvSpPr>
              <p:cNvPr id="129" name="Стрелка вправо 128"/>
              <p:cNvSpPr/>
              <p:nvPr/>
            </p:nvSpPr>
            <p:spPr>
              <a:xfrm>
                <a:off x="4635982" y="4467538"/>
                <a:ext cx="182321" cy="215282"/>
              </a:xfrm>
              <a:prstGeom prst="rightArrow">
                <a:avLst/>
              </a:prstGeom>
              <a:solidFill>
                <a:srgbClr val="B845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7925" tIns="38963" rIns="77925" bIns="38963" spcCol="0" rtlCol="0" anchor="ctr"/>
              <a:lstStyle/>
              <a:p>
                <a:pPr algn="ctr"/>
                <a:endParaRPr lang="ru-RU">
                  <a:solidFill>
                    <a:srgbClr val="B84542"/>
                  </a:solidFill>
                </a:endParaRPr>
              </a:p>
            </p:txBody>
          </p:sp>
        </p:grpSp>
        <p:sp>
          <p:nvSpPr>
            <p:cNvPr id="135" name="TextBox 134"/>
            <p:cNvSpPr txBox="1"/>
            <p:nvPr/>
          </p:nvSpPr>
          <p:spPr>
            <a:xfrm>
              <a:off x="5632550" y="4302356"/>
              <a:ext cx="34598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>
                  <a:solidFill>
                    <a:srgbClr val="B84542"/>
                  </a:solidFill>
                </a:rPr>
                <a:t>д</a:t>
              </a:r>
              <a:r>
                <a:rPr lang="ru-RU" sz="1200" smtClean="0">
                  <a:solidFill>
                    <a:srgbClr val="B84542"/>
                  </a:solidFill>
                </a:rPr>
                <a:t>ля </a:t>
              </a:r>
              <a:r>
                <a:rPr lang="ru-RU" sz="1200" dirty="0" smtClean="0">
                  <a:solidFill>
                    <a:srgbClr val="B84542"/>
                  </a:solidFill>
                </a:rPr>
                <a:t>должностного лица – </a:t>
              </a:r>
              <a:r>
                <a:rPr lang="ru-RU" sz="1200" b="1" dirty="0" smtClean="0">
                  <a:solidFill>
                    <a:srgbClr val="B84542"/>
                  </a:solidFill>
                </a:rPr>
                <a:t>10-20 тыс. рублей</a:t>
              </a:r>
              <a:endParaRPr lang="ru-RU" sz="1200" b="1" dirty="0">
                <a:solidFill>
                  <a:srgbClr val="B84542"/>
                </a:solidFill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5628482" y="4483933"/>
              <a:ext cx="34598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>
                  <a:solidFill>
                    <a:srgbClr val="B84542"/>
                  </a:solidFill>
                </a:rPr>
                <a:t>д</a:t>
              </a:r>
              <a:r>
                <a:rPr lang="ru-RU" sz="1200" smtClean="0">
                  <a:solidFill>
                    <a:srgbClr val="B84542"/>
                  </a:solidFill>
                </a:rPr>
                <a:t>ля </a:t>
              </a:r>
              <a:r>
                <a:rPr lang="ru-RU" sz="1200" dirty="0" smtClean="0">
                  <a:solidFill>
                    <a:srgbClr val="B84542"/>
                  </a:solidFill>
                </a:rPr>
                <a:t>юридического лица – </a:t>
              </a:r>
              <a:r>
                <a:rPr lang="ru-RU" sz="1200" b="1" dirty="0" smtClean="0">
                  <a:solidFill>
                    <a:srgbClr val="B84542"/>
                  </a:solidFill>
                </a:rPr>
                <a:t>20-70 тыс. рублей</a:t>
              </a:r>
              <a:endParaRPr lang="ru-RU" sz="1200" b="1" dirty="0">
                <a:solidFill>
                  <a:srgbClr val="B84542"/>
                </a:solidFill>
              </a:endParaRPr>
            </a:p>
          </p:txBody>
        </p:sp>
      </p:grpSp>
      <p:pic>
        <p:nvPicPr>
          <p:cNvPr id="61" name="Рисунок 60"/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338" y="3435303"/>
            <a:ext cx="538578" cy="498387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1726338" y="1036722"/>
            <a:ext cx="1409078" cy="338544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  <a:latin typeface="+mj-lt"/>
              </a:rPr>
              <a:t>ф. № МП-</a:t>
            </a:r>
            <a:r>
              <a:rPr lang="ru-RU" sz="1600" b="1" dirty="0" err="1" smtClean="0">
                <a:solidFill>
                  <a:schemeClr val="tx2"/>
                </a:solidFill>
                <a:latin typeface="+mj-lt"/>
              </a:rPr>
              <a:t>сп</a:t>
            </a:r>
            <a:endParaRPr lang="ru-RU" sz="16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580667" y="1015456"/>
            <a:ext cx="2928348" cy="338544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  <a:latin typeface="+mj-lt"/>
              </a:rPr>
              <a:t>ф. № 1-предприниматель </a:t>
            </a:r>
            <a:endParaRPr lang="ru-RU" sz="16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584" y="555526"/>
            <a:ext cx="3206587" cy="369332"/>
          </a:xfrm>
          <a:prstGeom prst="rect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микро- и малое предприятие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2349498" y="922089"/>
            <a:ext cx="162759" cy="192170"/>
          </a:xfrm>
          <a:prstGeom prst="down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TextBox 80"/>
          <p:cNvSpPr txBox="1"/>
          <p:nvPr/>
        </p:nvSpPr>
        <p:spPr>
          <a:xfrm>
            <a:off x="5284451" y="581399"/>
            <a:ext cx="3520781" cy="34623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ru-RU" sz="1650" b="1" dirty="0" smtClean="0">
                <a:solidFill>
                  <a:schemeClr val="tx2"/>
                </a:solidFill>
                <a:latin typeface="+mj-lt"/>
              </a:rPr>
              <a:t>индивидуальный предприниматель </a:t>
            </a:r>
            <a:endParaRPr lang="ru-RU" sz="165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63823" y="4871262"/>
            <a:ext cx="7839756" cy="523210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Сайт Мосстата: </a:t>
            </a:r>
            <a:r>
              <a:rPr lang="en-US" sz="1400" dirty="0">
                <a:solidFill>
                  <a:schemeClr val="tx2"/>
                </a:solidFill>
                <a:hlinkClick r:id="rId10"/>
              </a:rPr>
              <a:t>https://mosstat.gks.ru/folder/100349</a:t>
            </a:r>
            <a:r>
              <a:rPr lang="ru-RU" sz="1400" dirty="0">
                <a:solidFill>
                  <a:schemeClr val="tx2"/>
                </a:solidFill>
              </a:rPr>
              <a:t> </a:t>
            </a:r>
            <a:endParaRPr lang="ru-RU" sz="1050" b="1" dirty="0">
              <a:solidFill>
                <a:schemeClr val="tx2"/>
              </a:solidFill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 </a:t>
            </a:r>
            <a:endParaRPr lang="ru-RU" sz="1050" b="1" dirty="0">
              <a:solidFill>
                <a:schemeClr val="tx2"/>
              </a:solidFill>
            </a:endParaRPr>
          </a:p>
        </p:txBody>
      </p:sp>
      <p:sp>
        <p:nvSpPr>
          <p:cNvPr id="73" name="Стрелка вниз 72"/>
          <p:cNvSpPr/>
          <p:nvPr/>
        </p:nvSpPr>
        <p:spPr>
          <a:xfrm>
            <a:off x="6963461" y="928024"/>
            <a:ext cx="162759" cy="192170"/>
          </a:xfrm>
          <a:prstGeom prst="down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0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199</Words>
  <Application>Microsoft Office PowerPoint</Application>
  <PresentationFormat>Экран (16:9)</PresentationFormat>
  <Paragraphs>31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Купина Анастасия Валерьевна</dc:creator>
  <cp:lastModifiedBy>Купина Анастасия Валерьевна</cp:lastModifiedBy>
  <cp:revision>38</cp:revision>
  <cp:lastPrinted>2021-03-12T08:44:28Z</cp:lastPrinted>
  <dcterms:created xsi:type="dcterms:W3CDTF">2021-03-11T12:31:19Z</dcterms:created>
  <dcterms:modified xsi:type="dcterms:W3CDTF">2021-03-12T08:45:23Z</dcterms:modified>
</cp:coreProperties>
</file>